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00" r:id="rId2"/>
    <p:sldId id="310" r:id="rId3"/>
    <p:sldId id="308" r:id="rId4"/>
    <p:sldId id="303" r:id="rId5"/>
    <p:sldId id="307" r:id="rId6"/>
    <p:sldId id="317" r:id="rId7"/>
    <p:sldId id="309" r:id="rId8"/>
    <p:sldId id="315" r:id="rId9"/>
    <p:sldId id="319" r:id="rId10"/>
    <p:sldId id="320" r:id="rId11"/>
    <p:sldId id="321" r:id="rId12"/>
    <p:sldId id="311" r:id="rId13"/>
    <p:sldId id="312" r:id="rId14"/>
    <p:sldId id="313" r:id="rId15"/>
    <p:sldId id="325" r:id="rId16"/>
    <p:sldId id="314" r:id="rId17"/>
    <p:sldId id="323" r:id="rId18"/>
    <p:sldId id="305" r:id="rId19"/>
    <p:sldId id="328" r:id="rId20"/>
    <p:sldId id="327" r:id="rId21"/>
    <p:sldId id="326" r:id="rId2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112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FF543-ED81-2246-B650-A534A5AAF6B0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8610C-AD85-8F41-86FA-C5DBE17E230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85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8610C-AD85-8F41-86FA-C5DBE17E230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97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8610C-AD85-8F41-86FA-C5DBE17E230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383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8610C-AD85-8F41-86FA-C5DBE17E230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33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8610C-AD85-8F41-86FA-C5DBE17E230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08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948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41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775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734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59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81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247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877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53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33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D65C4-6738-B646-A8D0-90072E47D5FE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0D323-7480-504B-9185-D3E4427FB83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13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image" Target="../media/image14.png"/><Relationship Id="rId7" Type="http://schemas.openxmlformats.org/officeDocument/2006/relationships/image" Target="../media/image15.jpeg"/><Relationship Id="rId8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27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9778" y="1838439"/>
            <a:ext cx="8539996" cy="255218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Vocabularies </a:t>
            </a:r>
            <a:br>
              <a:rPr lang="en-US" dirty="0" smtClean="0"/>
            </a:br>
            <a:r>
              <a:rPr lang="en-US" dirty="0" smtClean="0"/>
              <a:t>and Gene Ontology</a:t>
            </a:r>
            <a:endParaRPr lang="it-IT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0" name="Connettore 1 19"/>
          <p:cNvCxnSpPr/>
          <p:nvPr/>
        </p:nvCxnSpPr>
        <p:spPr>
          <a:xfrm>
            <a:off x="0" y="1550520"/>
            <a:ext cx="872977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189778" y="4916189"/>
            <a:ext cx="71957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smtClean="0">
                <a:solidFill>
                  <a:srgbClr val="000000"/>
                </a:solidFill>
                <a:latin typeface="Arial"/>
                <a:cs typeface="Arial"/>
              </a:rPr>
              <a:t>Speaker: </a:t>
            </a:r>
            <a:r>
              <a:rPr lang="en-GB" b="1" dirty="0" err="1" smtClean="0">
                <a:solidFill>
                  <a:srgbClr val="000000"/>
                </a:solidFill>
                <a:latin typeface="Arial"/>
                <a:cs typeface="Arial"/>
              </a:rPr>
              <a:t>Luana</a:t>
            </a:r>
            <a:r>
              <a:rPr lang="en-GB" b="1" dirty="0" smtClean="0">
                <a:solidFill>
                  <a:srgbClr val="000000"/>
                </a:solidFill>
                <a:latin typeface="Arial"/>
                <a:cs typeface="Arial"/>
              </a:rPr>
              <a:t> Licata</a:t>
            </a:r>
            <a:r>
              <a:rPr lang="en-GB" dirty="0" smtClean="0">
                <a:solidFill>
                  <a:srgbClr val="000000"/>
                </a:solidFill>
                <a:latin typeface="Arial"/>
                <a:cs typeface="Arial"/>
              </a:rPr>
              <a:t>, MINT, University of Rome Tor Vergata </a:t>
            </a:r>
          </a:p>
        </p:txBody>
      </p:sp>
      <p:pic>
        <p:nvPicPr>
          <p:cNvPr id="25" name="Immagine 24" descr="alma-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78" y="190078"/>
            <a:ext cx="1815661" cy="1199849"/>
          </a:xfrm>
          <a:prstGeom prst="rect">
            <a:avLst/>
          </a:prstGeom>
        </p:spPr>
      </p:pic>
      <p:sp>
        <p:nvSpPr>
          <p:cNvPr id="26" name="Rettangolo 25"/>
          <p:cNvSpPr/>
          <p:nvPr/>
        </p:nvSpPr>
        <p:spPr>
          <a:xfrm>
            <a:off x="2239007" y="347670"/>
            <a:ext cx="641457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Arial"/>
                <a:cs typeface="Arial"/>
              </a:rPr>
              <a:t>Course on Protein Networks and 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rial"/>
                <a:cs typeface="Arial"/>
              </a:rPr>
              <a:t>Systems Biology (Bologna, 14-18 December 2015)</a:t>
            </a:r>
            <a:endParaRPr lang="it-IT" sz="2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" y="6237112"/>
            <a:ext cx="7599793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944730" y="547362"/>
            <a:ext cx="50643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>
                <a:solidFill>
                  <a:srgbClr val="953735"/>
                </a:solidFill>
              </a:rPr>
              <a:t>Molecular Function</a:t>
            </a: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634211" y="322235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6099" y="1305624"/>
            <a:ext cx="5330171" cy="5639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rgbClr val="000000"/>
                </a:solidFill>
              </a:rPr>
              <a:t>Molecular function </a:t>
            </a:r>
            <a:r>
              <a:rPr lang="en-US" sz="2000" dirty="0">
                <a:solidFill>
                  <a:srgbClr val="000000"/>
                </a:solidFill>
              </a:rPr>
              <a:t>terms describes activities that occur at the molecular level, such as "catalytic activity" or "binding activity"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algn="l"/>
            <a:endParaRPr lang="en-US" sz="2000" dirty="0">
              <a:solidFill>
                <a:srgbClr val="000000"/>
              </a:solidFill>
            </a:endParaRPr>
          </a:p>
          <a:p>
            <a:pPr algn="l"/>
            <a:r>
              <a:rPr lang="en-US" sz="2000" dirty="0" smtClean="0">
                <a:solidFill>
                  <a:srgbClr val="000000"/>
                </a:solidFill>
              </a:rPr>
              <a:t>Molecular </a:t>
            </a:r>
            <a:r>
              <a:rPr lang="en-US" sz="2000" dirty="0">
                <a:solidFill>
                  <a:srgbClr val="000000"/>
                </a:solidFill>
              </a:rPr>
              <a:t>functions generally correspond to activities that can be performed by individual gene </a:t>
            </a:r>
            <a:r>
              <a:rPr lang="en-US" sz="2000" dirty="0" smtClean="0">
                <a:solidFill>
                  <a:srgbClr val="000000"/>
                </a:solidFill>
              </a:rPr>
              <a:t>products.</a:t>
            </a:r>
          </a:p>
          <a:p>
            <a:pPr algn="l"/>
            <a:endParaRPr lang="en-US" sz="2000" dirty="0">
              <a:solidFill>
                <a:srgbClr val="000000"/>
              </a:solidFill>
            </a:endParaRPr>
          </a:p>
          <a:p>
            <a:pPr algn="l"/>
            <a:r>
              <a:rPr lang="en-US" sz="2000" dirty="0" smtClean="0">
                <a:solidFill>
                  <a:srgbClr val="000000"/>
                </a:solidFill>
              </a:rPr>
              <a:t>A </a:t>
            </a:r>
            <a:r>
              <a:rPr lang="en-US" sz="2000" dirty="0">
                <a:solidFill>
                  <a:srgbClr val="000000"/>
                </a:solidFill>
              </a:rPr>
              <a:t>gene product may have many different </a:t>
            </a:r>
            <a:r>
              <a:rPr lang="en-US" sz="2000" dirty="0" smtClean="0">
                <a:solidFill>
                  <a:srgbClr val="000000"/>
                </a:solidFill>
              </a:rPr>
              <a:t>functions.</a:t>
            </a:r>
          </a:p>
          <a:p>
            <a:pPr algn="l"/>
            <a:endParaRPr lang="en-US" sz="2000" dirty="0" smtClean="0">
              <a:solidFill>
                <a:srgbClr val="000000"/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42" y="1566870"/>
            <a:ext cx="3487650" cy="332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5648827" y="4957486"/>
            <a:ext cx="4319587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Tom </a:t>
            </a:r>
            <a:r>
              <a:rPr lang="en-GB" sz="1200" b="1" dirty="0" err="1">
                <a:latin typeface="Arial" charset="0"/>
              </a:rPr>
              <a:t>Peeters</a:t>
            </a:r>
            <a:r>
              <a:rPr lang="en-GB" sz="1200" b="1" dirty="0">
                <a:latin typeface="Arial" charset="0"/>
              </a:rPr>
              <a:t> et al. PNAS 2006;103:13034-13039</a:t>
            </a:r>
          </a:p>
        </p:txBody>
      </p:sp>
    </p:spTree>
    <p:extLst>
      <p:ext uri="{BB962C8B-B14F-4D97-AF65-F5344CB8AC3E}">
        <p14:creationId xmlns:p14="http://schemas.microsoft.com/office/powerpoint/2010/main" val="415913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687291" y="566444"/>
            <a:ext cx="506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/>
              <a:t>Biological Process</a:t>
            </a: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57200" y="617220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endParaRPr lang="en-US" sz="3200" b="0">
              <a:solidFill>
                <a:srgbClr val="333333"/>
              </a:solidFill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5169653" y="1109000"/>
            <a:ext cx="1073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Cell Cycle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180403" y="1505318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A biological process is a recognized series of events or molecular functions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A </a:t>
            </a:r>
            <a:r>
              <a:rPr lang="en-US" sz="2000" dirty="0"/>
              <a:t>process is a collection of molecular events with a defined beginning and end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biological process ontology includes terms that represent collections of processes as well as terms that represent a specific, entire </a:t>
            </a:r>
            <a:r>
              <a:rPr lang="en-US" sz="2000" dirty="0" smtClean="0"/>
              <a:t>process. </a:t>
            </a:r>
            <a:endParaRPr lang="it-IT" sz="2000" dirty="0"/>
          </a:p>
        </p:txBody>
      </p:sp>
      <p:pic>
        <p:nvPicPr>
          <p:cNvPr id="4" name="Immagine 3" descr="220px-Cell_cycle_si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82" y="1614175"/>
            <a:ext cx="3497918" cy="1987453"/>
          </a:xfrm>
          <a:prstGeom prst="rect">
            <a:avLst/>
          </a:prstGeom>
        </p:spPr>
      </p:pic>
      <p:pic>
        <p:nvPicPr>
          <p:cNvPr id="6" name="Immagine 5" descr="DN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49" y="4192393"/>
            <a:ext cx="3158793" cy="1979807"/>
          </a:xfrm>
          <a:prstGeom prst="rect">
            <a:avLst/>
          </a:prstGeom>
        </p:spPr>
      </p:pic>
      <p:pic>
        <p:nvPicPr>
          <p:cNvPr id="7" name="Immagine 6" descr="Schermata 2015-12-07 a 11.14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3365500"/>
            <a:ext cx="469900" cy="114300"/>
          </a:xfrm>
          <a:prstGeom prst="rect">
            <a:avLst/>
          </a:prstGeom>
        </p:spPr>
      </p:pic>
      <p:pic>
        <p:nvPicPr>
          <p:cNvPr id="9" name="Immagine 8" descr="Schermata 2015-12-07 a 15.23.43.png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03" y="1893805"/>
            <a:ext cx="5359400" cy="36322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5913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687291" y="566444"/>
            <a:ext cx="506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000" b="1" dirty="0">
                <a:solidFill>
                  <a:schemeClr val="accent2">
                    <a:lumMod val="75000"/>
                  </a:schemeClr>
                </a:solidFill>
              </a:rPr>
              <a:t>The Gene </a:t>
            </a:r>
            <a:r>
              <a:rPr lang="it-IT" sz="2000" b="1" dirty="0" err="1">
                <a:solidFill>
                  <a:schemeClr val="accent2">
                    <a:lumMod val="75000"/>
                  </a:schemeClr>
                </a:solidFill>
              </a:rPr>
              <a:t>Ontology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3" name="Immagine 12" descr="Schermata 2015-12-07 a 12.35.5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91" y="1375164"/>
            <a:ext cx="6033362" cy="4138479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04915" y="1305748"/>
            <a:ext cx="252571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dirty="0" smtClean="0"/>
              <a:t>We are  interested </a:t>
            </a:r>
            <a:r>
              <a:rPr lang="en-US" b="0" dirty="0"/>
              <a:t>in </a:t>
            </a:r>
            <a:r>
              <a:rPr lang="en-US" b="0" dirty="0" smtClean="0">
                <a:solidFill>
                  <a:srgbClr val="000000"/>
                </a:solidFill>
              </a:rPr>
              <a:t>genes involved in </a:t>
            </a:r>
          </a:p>
          <a:p>
            <a:r>
              <a:rPr lang="it-IT" dirty="0" smtClean="0">
                <a:solidFill>
                  <a:srgbClr val="000000"/>
                </a:solidFill>
              </a:rPr>
              <a:t>m</a:t>
            </a:r>
            <a:r>
              <a:rPr lang="en-US" dirty="0" err="1" smtClean="0">
                <a:solidFill>
                  <a:srgbClr val="000000"/>
                </a:solidFill>
              </a:rPr>
              <a:t>uscle</a:t>
            </a:r>
            <a:r>
              <a:rPr lang="en-US" dirty="0" smtClean="0">
                <a:solidFill>
                  <a:srgbClr val="000000"/>
                </a:solidFill>
              </a:rPr>
              <a:t> regeneration</a:t>
            </a:r>
          </a:p>
          <a:p>
            <a:endParaRPr lang="en-US" b="0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You get </a:t>
            </a:r>
            <a:r>
              <a:rPr lang="en-US" b="1" dirty="0" smtClean="0">
                <a:solidFill>
                  <a:srgbClr val="000000"/>
                </a:solidFill>
              </a:rPr>
              <a:t>22272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results!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 smtClean="0">
              <a:solidFill>
                <a:schemeClr val="bg2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021811" y="3007447"/>
            <a:ext cx="481743" cy="17519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5245496" y="1758318"/>
            <a:ext cx="1338329" cy="175191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1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3226079" y="543353"/>
            <a:ext cx="506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000" b="1" dirty="0" smtClean="0">
                <a:solidFill>
                  <a:schemeClr val="accent2">
                    <a:lumMod val="75000"/>
                  </a:schemeClr>
                </a:solidFill>
              </a:rPr>
              <a:t>AmiGO2 SEARCH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54956" y="943463"/>
            <a:ext cx="4688009" cy="17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it-IT" b="1" dirty="0" err="1" smtClean="0"/>
              <a:t>If</a:t>
            </a:r>
            <a:r>
              <a:rPr lang="it-IT" b="1" dirty="0" smtClean="0"/>
              <a:t> </a:t>
            </a:r>
            <a:r>
              <a:rPr lang="it-IT" b="1" dirty="0" err="1" smtClean="0"/>
              <a:t>we</a:t>
            </a:r>
            <a:r>
              <a:rPr lang="it-IT" b="1" dirty="0" smtClean="0"/>
              <a:t> </a:t>
            </a:r>
            <a:r>
              <a:rPr lang="it-IT" b="1" dirty="0" err="1" smtClean="0"/>
              <a:t>perform</a:t>
            </a:r>
            <a:r>
              <a:rPr lang="it-IT" b="1" dirty="0" smtClean="0"/>
              <a:t> the </a:t>
            </a:r>
            <a:r>
              <a:rPr lang="it-IT" b="1" dirty="0" err="1" smtClean="0"/>
              <a:t>same</a:t>
            </a:r>
            <a:r>
              <a:rPr lang="it-IT" b="1" dirty="0" smtClean="0"/>
              <a:t> </a:t>
            </a:r>
            <a:r>
              <a:rPr lang="it-IT" b="1" dirty="0" err="1" smtClean="0"/>
              <a:t>search</a:t>
            </a:r>
            <a:r>
              <a:rPr lang="it-IT" b="1" dirty="0" smtClean="0"/>
              <a:t> in </a:t>
            </a:r>
            <a:r>
              <a:rPr lang="it-IT" b="1" dirty="0" err="1" smtClean="0"/>
              <a:t>AmiGO</a:t>
            </a:r>
            <a:r>
              <a:rPr lang="it-IT" b="1" dirty="0" smtClean="0"/>
              <a:t> 2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 smtClean="0">
              <a:solidFill>
                <a:schemeClr val="bg2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</p:txBody>
      </p:sp>
      <p:pic>
        <p:nvPicPr>
          <p:cNvPr id="2" name="Immagine 1" descr="Schermata 2015-12-13 alle 18.32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7" y="1366435"/>
            <a:ext cx="7827818" cy="4911926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10" name="Rettangolo 9"/>
          <p:cNvSpPr/>
          <p:nvPr/>
        </p:nvSpPr>
        <p:spPr>
          <a:xfrm>
            <a:off x="1000606" y="2632364"/>
            <a:ext cx="1847273" cy="215515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pic>
        <p:nvPicPr>
          <p:cNvPr id="11" name="Immagine 10" descr="Schermata 2015-12-13 alle 18.35.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20" y="1466497"/>
            <a:ext cx="7605580" cy="4682936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9" name="Freccia destra 8"/>
          <p:cNvSpPr/>
          <p:nvPr/>
        </p:nvSpPr>
        <p:spPr>
          <a:xfrm>
            <a:off x="360468" y="3393930"/>
            <a:ext cx="620757" cy="272128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Schermata 2015-12-13 alle 18.37.5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9" y="1546229"/>
            <a:ext cx="8908127" cy="4732132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23" name="Freccia destra 22"/>
          <p:cNvSpPr/>
          <p:nvPr/>
        </p:nvSpPr>
        <p:spPr>
          <a:xfrm>
            <a:off x="2227122" y="3887479"/>
            <a:ext cx="620757" cy="272128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94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3572442" y="586403"/>
            <a:ext cx="506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000" b="1" dirty="0">
                <a:solidFill>
                  <a:schemeClr val="accent2">
                    <a:lumMod val="75000"/>
                  </a:schemeClr>
                </a:solidFill>
              </a:rPr>
              <a:t>AmiGO2 SEARCH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5" name="Immagine 4" descr="Schermata 2015-12-13 alle 18.42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7" y="1330421"/>
            <a:ext cx="8857399" cy="4450003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6" name="Immagine 5" descr="Schermata 2015-12-13 alle 18.44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5" y="966554"/>
            <a:ext cx="7663371" cy="552341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42694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132553" y="537790"/>
            <a:ext cx="506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it-IT" sz="2000" b="1" dirty="0" smtClean="0">
                <a:solidFill>
                  <a:schemeClr val="accent2">
                    <a:lumMod val="75000"/>
                  </a:schemeClr>
                </a:solidFill>
              </a:rPr>
              <a:t>Gene </a:t>
            </a:r>
            <a:r>
              <a:rPr lang="it-IT" sz="2000" b="1" dirty="0" err="1" smtClean="0">
                <a:solidFill>
                  <a:schemeClr val="accent2">
                    <a:lumMod val="75000"/>
                  </a:schemeClr>
                </a:solidFill>
              </a:rPr>
              <a:t>Ontology</a:t>
            </a:r>
            <a:r>
              <a:rPr lang="it-IT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15" name="Rettangolo 14"/>
          <p:cNvSpPr/>
          <p:nvPr/>
        </p:nvSpPr>
        <p:spPr>
          <a:xfrm>
            <a:off x="0" y="1296148"/>
            <a:ext cx="9114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/>
          </a:p>
          <a:p>
            <a:pPr algn="just"/>
            <a:r>
              <a:rPr lang="en-US" sz="2000" dirty="0"/>
              <a:t>GO </a:t>
            </a:r>
            <a:r>
              <a:rPr lang="en-US" sz="2000" dirty="0" smtClean="0"/>
              <a:t>is </a:t>
            </a:r>
            <a:r>
              <a:rPr lang="en-US" sz="2000" dirty="0"/>
              <a:t>used for </a:t>
            </a:r>
            <a:r>
              <a:rPr lang="en-US" sz="2000" dirty="0" smtClean="0"/>
              <a:t>several purposes:</a:t>
            </a:r>
            <a:endParaRPr lang="en-US" sz="2000" dirty="0"/>
          </a:p>
          <a:p>
            <a:pPr algn="just"/>
            <a:endParaRPr lang="en-US" sz="2000" dirty="0"/>
          </a:p>
          <a:p>
            <a:pPr marL="342900" indent="-342900" algn="just">
              <a:buFont typeface="Arial"/>
              <a:buChar char="•"/>
            </a:pPr>
            <a:r>
              <a:rPr lang="en-US" sz="2000" dirty="0"/>
              <a:t>finding functional similarities in genes that are over-expressed or under-expressed in a specific condition (Enrichment analysis</a:t>
            </a:r>
            <a:r>
              <a:rPr lang="en-US" sz="2000" dirty="0" smtClean="0"/>
              <a:t>)</a:t>
            </a:r>
          </a:p>
          <a:p>
            <a:pPr marL="342900" indent="-342900" algn="just">
              <a:buFont typeface="Arial"/>
              <a:buChar char="•"/>
            </a:pPr>
            <a:endParaRPr lang="en-US" sz="2000" dirty="0"/>
          </a:p>
          <a:p>
            <a:pPr marL="342900" indent="-342900" algn="just">
              <a:buFont typeface="Arial"/>
              <a:buChar char="•"/>
            </a:pPr>
            <a:r>
              <a:rPr lang="en-US" sz="2000" dirty="0" smtClean="0"/>
              <a:t>integrating </a:t>
            </a:r>
            <a:r>
              <a:rPr lang="en-US" sz="2000" dirty="0"/>
              <a:t>proteomic information from different </a:t>
            </a:r>
            <a:r>
              <a:rPr lang="en-US" sz="2000" dirty="0" smtClean="0"/>
              <a:t>organisms</a:t>
            </a:r>
          </a:p>
          <a:p>
            <a:pPr marL="342900" indent="-342900" algn="just">
              <a:buFont typeface="Arial"/>
              <a:buChar char="•"/>
            </a:pPr>
            <a:endParaRPr lang="en-US" sz="2000" dirty="0"/>
          </a:p>
          <a:p>
            <a:pPr marL="285750" indent="-285750" algn="just">
              <a:buFont typeface="Arial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assigning </a:t>
            </a:r>
            <a:r>
              <a:rPr lang="en-US" sz="2000" dirty="0"/>
              <a:t>functions to protein </a:t>
            </a:r>
            <a:r>
              <a:rPr lang="en-US" sz="2000" dirty="0" smtClean="0"/>
              <a:t>domains</a:t>
            </a:r>
          </a:p>
          <a:p>
            <a:pPr marL="285750" indent="-285750" algn="just">
              <a:buFont typeface="Arial"/>
              <a:buChar char="•"/>
            </a:pPr>
            <a:endParaRPr lang="en-US" sz="2000" dirty="0" smtClean="0"/>
          </a:p>
          <a:p>
            <a:pPr marL="285750" indent="-285750" algn="just">
              <a:buFont typeface="Arial"/>
              <a:buChar char="•"/>
            </a:pPr>
            <a:r>
              <a:rPr lang="en-US" sz="2000" dirty="0" err="1" smtClean="0"/>
              <a:t>analysing</a:t>
            </a:r>
            <a:r>
              <a:rPr lang="en-US" sz="2000" dirty="0" smtClean="0"/>
              <a:t> </a:t>
            </a:r>
            <a:r>
              <a:rPr lang="en-US" sz="2000" dirty="0"/>
              <a:t>groups of genes that are co-expressed during </a:t>
            </a:r>
            <a:r>
              <a:rPr lang="en-US" sz="2000" dirty="0" smtClean="0"/>
              <a:t>development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743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132553" y="537790"/>
            <a:ext cx="506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it-IT" sz="2000" b="1" dirty="0" err="1" smtClean="0">
                <a:solidFill>
                  <a:schemeClr val="accent2">
                    <a:lumMod val="75000"/>
                  </a:schemeClr>
                </a:solidFill>
              </a:rPr>
              <a:t>Enrichment</a:t>
            </a:r>
            <a:r>
              <a:rPr lang="it-IT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2000" b="1" dirty="0" err="1" smtClean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21" name="Freccia destra 20"/>
          <p:cNvSpPr/>
          <p:nvPr/>
        </p:nvSpPr>
        <p:spPr>
          <a:xfrm>
            <a:off x="161946" y="4405012"/>
            <a:ext cx="620757" cy="272128"/>
          </a:xfrm>
          <a:prstGeom prst="rightArrow">
            <a:avLst/>
          </a:prstGeom>
          <a:solidFill>
            <a:srgbClr val="FFFF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Schermata 2015-12-13 alle 18.20.4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t="1371" r="1762" b="3674"/>
          <a:stretch/>
        </p:blipFill>
        <p:spPr>
          <a:xfrm>
            <a:off x="823574" y="1023696"/>
            <a:ext cx="7412183" cy="5392837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2" name="Rettangolo 1"/>
          <p:cNvSpPr/>
          <p:nvPr/>
        </p:nvSpPr>
        <p:spPr>
          <a:xfrm flipV="1">
            <a:off x="940591" y="4120510"/>
            <a:ext cx="1099106" cy="109033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94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132553" y="537790"/>
            <a:ext cx="506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it-IT" sz="2000" b="1" dirty="0" err="1" smtClean="0">
                <a:solidFill>
                  <a:schemeClr val="accent2">
                    <a:lumMod val="75000"/>
                  </a:schemeClr>
                </a:solidFill>
              </a:rPr>
              <a:t>Enrichment</a:t>
            </a:r>
            <a:r>
              <a:rPr lang="it-IT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2000" b="1" dirty="0" err="1" smtClean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21" name="Freccia destra 20"/>
          <p:cNvSpPr/>
          <p:nvPr/>
        </p:nvSpPr>
        <p:spPr>
          <a:xfrm>
            <a:off x="1262468" y="5662681"/>
            <a:ext cx="620757" cy="272128"/>
          </a:xfrm>
          <a:prstGeom prst="rightArrow">
            <a:avLst/>
          </a:prstGeom>
          <a:solidFill>
            <a:srgbClr val="FFFF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 descr="Schermata 2015-12-13 alle 18.18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10" y="1012736"/>
            <a:ext cx="5464297" cy="5123899"/>
          </a:xfrm>
          <a:prstGeom prst="rect">
            <a:avLst/>
          </a:prstGeom>
        </p:spPr>
      </p:pic>
      <p:pic>
        <p:nvPicPr>
          <p:cNvPr id="5" name="Immagine 4" descr="Schermata 2015-12-13 alle 18.17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9" y="1089134"/>
            <a:ext cx="8063614" cy="5124015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 flipV="1">
            <a:off x="641612" y="3030171"/>
            <a:ext cx="4584630" cy="1772737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244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0"/>
            <a:ext cx="9144000" cy="966554"/>
            <a:chOff x="0" y="0"/>
            <a:chExt cx="9144000" cy="966554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0"/>
              <a:ext cx="8897052" cy="893735"/>
              <a:chOff x="189778" y="169748"/>
              <a:chExt cx="10464850" cy="122017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71762" y="16974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0" name="Immagine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"/>
          <a:stretch/>
        </p:blipFill>
        <p:spPr bwMode="auto">
          <a:xfrm>
            <a:off x="350889" y="2142614"/>
            <a:ext cx="3084963" cy="3212521"/>
          </a:xfrm>
          <a:prstGeom prst="rect">
            <a:avLst/>
          </a:prstGeom>
          <a:noFill/>
          <a:ln>
            <a:solidFill>
              <a:srgbClr val="36290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0"/>
          <a:stretch/>
        </p:blipFill>
        <p:spPr bwMode="auto">
          <a:xfrm>
            <a:off x="4290156" y="2141506"/>
            <a:ext cx="4412447" cy="1907990"/>
          </a:xfrm>
          <a:prstGeom prst="rect">
            <a:avLst/>
          </a:prstGeom>
          <a:ln>
            <a:solidFill>
              <a:srgbClr val="36290F"/>
            </a:solidFill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12" name="CasellaDiTesto 11"/>
          <p:cNvSpPr txBox="1"/>
          <p:nvPr/>
        </p:nvSpPr>
        <p:spPr>
          <a:xfrm>
            <a:off x="289313" y="5357083"/>
            <a:ext cx="554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solidFill>
                  <a:srgbClr val="36290F"/>
                </a:solidFill>
              </a:rPr>
              <a:t>Sacco, Perfetto </a:t>
            </a:r>
            <a:r>
              <a:rPr lang="it-IT" sz="1200" i="1" dirty="0" smtClean="0">
                <a:solidFill>
                  <a:srgbClr val="36290F"/>
                </a:solidFill>
              </a:rPr>
              <a:t>et al</a:t>
            </a:r>
            <a:r>
              <a:rPr lang="it-IT" sz="1200" dirty="0" smtClean="0">
                <a:solidFill>
                  <a:srgbClr val="36290F"/>
                </a:solidFill>
              </a:rPr>
              <a:t>., 2012 FEBS </a:t>
            </a:r>
            <a:r>
              <a:rPr lang="it-IT" sz="1200" dirty="0" err="1" smtClean="0">
                <a:solidFill>
                  <a:srgbClr val="36290F"/>
                </a:solidFill>
              </a:rPr>
              <a:t>Letters</a:t>
            </a:r>
            <a:endParaRPr lang="en-GB" sz="1200" dirty="0">
              <a:solidFill>
                <a:srgbClr val="36290F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939654" y="4252143"/>
            <a:ext cx="5383968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>
                <a:solidFill>
                  <a:srgbClr val="36290F"/>
                </a:solidFill>
              </a:rPr>
              <a:t>It can suggest potential mechanisms by which phosphatases act as tumour suppressors or oncogenes.</a:t>
            </a:r>
            <a:endParaRPr lang="en-GB" sz="2000" dirty="0">
              <a:solidFill>
                <a:srgbClr val="36290F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46948" y="983817"/>
            <a:ext cx="8897052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36290F"/>
                </a:solidFill>
              </a:rPr>
              <a:t>Go term enrichment of a given protein </a:t>
            </a:r>
            <a:r>
              <a:rPr lang="en-GB" sz="2000" dirty="0" err="1" smtClean="0">
                <a:solidFill>
                  <a:srgbClr val="36290F"/>
                </a:solidFill>
              </a:rPr>
              <a:t>interactors</a:t>
            </a:r>
            <a:r>
              <a:rPr lang="en-GB" sz="2000" dirty="0" smtClean="0">
                <a:solidFill>
                  <a:srgbClr val="36290F"/>
                </a:solidFill>
              </a:rPr>
              <a:t> </a:t>
            </a:r>
            <a:r>
              <a:rPr lang="en-GB" sz="2000" dirty="0">
                <a:solidFill>
                  <a:srgbClr val="36290F"/>
                </a:solidFill>
              </a:rPr>
              <a:t>is a reliable tool to suggest potential processes </a:t>
            </a:r>
            <a:r>
              <a:rPr lang="en-GB" sz="2000" dirty="0" smtClean="0">
                <a:solidFill>
                  <a:srgbClr val="36290F"/>
                </a:solidFill>
              </a:rPr>
              <a:t>in </a:t>
            </a:r>
            <a:r>
              <a:rPr lang="en-GB" sz="2000" dirty="0">
                <a:solidFill>
                  <a:srgbClr val="36290F"/>
                </a:solidFill>
              </a:rPr>
              <a:t>which such protein </a:t>
            </a:r>
            <a:r>
              <a:rPr lang="en-GB" sz="2000" dirty="0" smtClean="0">
                <a:solidFill>
                  <a:srgbClr val="36290F"/>
                </a:solidFill>
              </a:rPr>
              <a:t>participates</a:t>
            </a:r>
            <a:r>
              <a:rPr lang="it-IT" sz="2000" dirty="0" smtClean="0">
                <a:solidFill>
                  <a:srgbClr val="36290F"/>
                </a:solidFill>
              </a:rPr>
              <a:t>.</a:t>
            </a:r>
            <a:endParaRPr lang="it-IT" sz="2000" dirty="0"/>
          </a:p>
        </p:txBody>
      </p:sp>
      <p:sp>
        <p:nvSpPr>
          <p:cNvPr id="6" name="Rettangolo 5"/>
          <p:cNvSpPr/>
          <p:nvPr/>
        </p:nvSpPr>
        <p:spPr>
          <a:xfrm>
            <a:off x="2776776" y="524403"/>
            <a:ext cx="359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 smtClean="0">
                <a:solidFill>
                  <a:schemeClr val="accent2">
                    <a:lumMod val="75000"/>
                  </a:schemeClr>
                </a:solidFill>
              </a:rPr>
              <a:t>Gene </a:t>
            </a:r>
            <a:r>
              <a:rPr lang="it-IT" b="1" dirty="0" err="1" smtClean="0">
                <a:solidFill>
                  <a:schemeClr val="accent2">
                    <a:lumMod val="75000"/>
                  </a:schemeClr>
                </a:solidFill>
              </a:rPr>
              <a:t>Ontology</a:t>
            </a:r>
            <a:r>
              <a:rPr lang="it-IT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accent2">
                    <a:lumMod val="75000"/>
                  </a:schemeClr>
                </a:solidFill>
              </a:rPr>
              <a:t>Enrichment</a:t>
            </a:r>
            <a:r>
              <a:rPr lang="it-IT" b="1" dirty="0" smtClean="0">
                <a:solidFill>
                  <a:schemeClr val="accent2">
                    <a:lumMod val="75000"/>
                  </a:schemeClr>
                </a:solidFill>
              </a:rPr>
              <a:t> Analysis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Rettangolo 2"/>
          <p:cNvSpPr/>
          <p:nvPr/>
        </p:nvSpPr>
        <p:spPr>
          <a:xfrm>
            <a:off x="2591084" y="540639"/>
            <a:ext cx="4610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Questions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???</a:t>
            </a:r>
            <a:endParaRPr lang="it-IT" sz="24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5" name="Immagine 4" descr="simpsons-question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22" y="1593893"/>
            <a:ext cx="6045200" cy="40894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1593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mtClean="0">
                  <a:solidFill>
                    <a:srgbClr val="000000"/>
                  </a:solidFill>
                  <a:latin typeface="Arial"/>
                  <a:cs typeface="Arial"/>
                </a:rPr>
                <a:t>University of Rome Tor Vergata</a:t>
              </a:r>
              <a:endParaRPr lang="en-GB" sz="1600" b="1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12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8937327" cy="951663"/>
            <a:chOff x="0" y="14891"/>
            <a:chExt cx="8937327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798526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000" b="1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en-GB" sz="2000" b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210670" y="434256"/>
            <a:ext cx="69024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2400" b="1" dirty="0" smtClean="0">
                <a:solidFill>
                  <a:schemeClr val="accent2">
                    <a:lumMod val="75000"/>
                  </a:schemeClr>
                </a:solidFill>
              </a:rPr>
              <a:t>Ontology and Controlled vocabulary</a:t>
            </a:r>
            <a:endParaRPr lang="en-GB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37729" y="1221060"/>
            <a:ext cx="8301244" cy="5755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GB" sz="2000" dirty="0" smtClean="0"/>
              <a:t>In computer science, </a:t>
            </a:r>
            <a:r>
              <a:rPr lang="en-GB" sz="2000" b="1" dirty="0" smtClean="0"/>
              <a:t>ontology</a:t>
            </a:r>
            <a:r>
              <a:rPr lang="en-GB" sz="2000" dirty="0" smtClean="0"/>
              <a:t> </a:t>
            </a:r>
            <a:r>
              <a:rPr lang="en-GB" sz="2000" dirty="0"/>
              <a:t>is a way to capture knowledge in a  written and computable </a:t>
            </a:r>
            <a:r>
              <a:rPr lang="en-GB" sz="2000" dirty="0" smtClean="0"/>
              <a:t>form.</a:t>
            </a:r>
          </a:p>
          <a:p>
            <a:pPr marL="285750" indent="-285750" algn="just">
              <a:buFont typeface="Arial"/>
              <a:buChar char="•"/>
            </a:pPr>
            <a:endParaRPr lang="en-GB" sz="2000" dirty="0" smtClean="0"/>
          </a:p>
          <a:p>
            <a:pPr marL="285750" indent="-285750" algn="just">
              <a:buFont typeface="Arial"/>
              <a:buChar char="•"/>
            </a:pPr>
            <a:r>
              <a:rPr lang="en-GB" sz="2000" dirty="0" smtClean="0"/>
              <a:t> It is a formal naming and definition of the types, properties, and interrelationships of the entities.</a:t>
            </a:r>
          </a:p>
          <a:p>
            <a:pPr marL="285750" indent="-285750" algn="just">
              <a:buFont typeface="Arial"/>
              <a:buChar char="•"/>
            </a:pPr>
            <a:endParaRPr lang="en-GB" sz="2000" dirty="0" smtClean="0"/>
          </a:p>
          <a:p>
            <a:pPr marL="285750" indent="-285750" algn="just">
              <a:buFont typeface="Arial"/>
              <a:buChar char="•"/>
            </a:pPr>
            <a:r>
              <a:rPr lang="en-US" sz="2000" dirty="0" smtClean="0"/>
              <a:t>A common </a:t>
            </a:r>
            <a:r>
              <a:rPr lang="en-US" sz="2000" dirty="0"/>
              <a:t>ontology defines the vocabulary with which queries and assertions are </a:t>
            </a:r>
            <a:r>
              <a:rPr lang="en-US" sz="2000" dirty="0" smtClean="0"/>
              <a:t>exchanged. </a:t>
            </a:r>
          </a:p>
          <a:p>
            <a:pPr algn="just"/>
            <a:endParaRPr lang="en-US" sz="2000" dirty="0" smtClean="0"/>
          </a:p>
          <a:p>
            <a:pPr marL="342900" indent="-342900" algn="just">
              <a:buFont typeface="Arial"/>
              <a:buChar char="•"/>
            </a:pPr>
            <a:r>
              <a:rPr lang="en-GB" sz="2000" dirty="0"/>
              <a:t>In the PPI field, a common controlled vocabulary (CV) has been developed to standardize interaction data and to allow the systematic capture of the majority of experimental detail. </a:t>
            </a:r>
          </a:p>
          <a:p>
            <a:pPr algn="just"/>
            <a:endParaRPr lang="en-GB" sz="2000" dirty="0"/>
          </a:p>
          <a:p>
            <a:pPr marL="342900" indent="-342900" algn="just">
              <a:buFont typeface="Arial"/>
              <a:buChar char="•"/>
            </a:pPr>
            <a:r>
              <a:rPr lang="en-GB" sz="2000" dirty="0"/>
              <a:t>Controlled vocabularies have a hierarchical structure and each object can be mapped to both parent and child terms. </a:t>
            </a:r>
          </a:p>
          <a:p>
            <a:endParaRPr lang="en-GB" sz="20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2318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Rettangolo 1"/>
          <p:cNvSpPr/>
          <p:nvPr/>
        </p:nvSpPr>
        <p:spPr>
          <a:xfrm>
            <a:off x="1771422" y="610125"/>
            <a:ext cx="724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2">
                    <a:lumMod val="75000"/>
                  </a:schemeClr>
                </a:solidFill>
              </a:rPr>
              <a:t>Practical 3</a:t>
            </a:r>
            <a:r>
              <a:rPr lang="en-GB" b="1" dirty="0" smtClean="0">
                <a:solidFill>
                  <a:srgbClr val="953735"/>
                </a:solidFill>
              </a:rPr>
              <a:t>: </a:t>
            </a:r>
            <a:r>
              <a:rPr lang="en-US" b="1" dirty="0" smtClean="0">
                <a:solidFill>
                  <a:srgbClr val="953735"/>
                </a:solidFill>
              </a:rPr>
              <a:t>Gene Ontology</a:t>
            </a:r>
            <a:endParaRPr lang="it-IT" dirty="0">
              <a:solidFill>
                <a:srgbClr val="953735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 smtClean="0"/>
          </a:p>
          <a:p>
            <a:r>
              <a:rPr lang="en-GB" dirty="0" smtClean="0"/>
              <a:t>Training </a:t>
            </a:r>
            <a:r>
              <a:rPr lang="en-GB" dirty="0"/>
              <a:t>session: </a:t>
            </a:r>
            <a:r>
              <a:rPr lang="en-GB" b="1" dirty="0"/>
              <a:t>Gene Ontology</a:t>
            </a:r>
            <a:endParaRPr lang="it-IT" b="1" dirty="0"/>
          </a:p>
          <a:p>
            <a:r>
              <a:rPr lang="en-GB" dirty="0"/>
              <a:t> </a:t>
            </a:r>
            <a:endParaRPr lang="it-IT" dirty="0"/>
          </a:p>
          <a:p>
            <a:r>
              <a:rPr lang="en-GB" b="1" dirty="0" smtClean="0"/>
              <a:t>Step1</a:t>
            </a:r>
            <a:r>
              <a:rPr lang="en-GB" b="1" dirty="0"/>
              <a:t>: </a:t>
            </a:r>
            <a:r>
              <a:rPr lang="en-GB" dirty="0"/>
              <a:t>Ontology Search in </a:t>
            </a:r>
            <a:r>
              <a:rPr lang="en-GB" dirty="0" err="1" smtClean="0"/>
              <a:t>IntAct</a:t>
            </a:r>
            <a:endParaRPr lang="en-GB" dirty="0"/>
          </a:p>
          <a:p>
            <a:r>
              <a:rPr lang="en-GB" b="1" dirty="0" smtClean="0"/>
              <a:t>Step2: </a:t>
            </a:r>
            <a:r>
              <a:rPr lang="en-GB" dirty="0"/>
              <a:t>GO quick </a:t>
            </a:r>
            <a:r>
              <a:rPr lang="en-GB" dirty="0" smtClean="0"/>
              <a:t>search</a:t>
            </a:r>
            <a:endParaRPr lang="it-IT" dirty="0" smtClean="0"/>
          </a:p>
          <a:p>
            <a:r>
              <a:rPr lang="en-GB" b="1" dirty="0" smtClean="0"/>
              <a:t>Step3</a:t>
            </a:r>
            <a:r>
              <a:rPr lang="en-GB" b="1" dirty="0"/>
              <a:t>: </a:t>
            </a:r>
            <a:r>
              <a:rPr lang="en-GB" dirty="0"/>
              <a:t>Go enrichment </a:t>
            </a:r>
            <a:r>
              <a:rPr lang="en-GB" dirty="0" smtClean="0"/>
              <a:t>analysis</a:t>
            </a:r>
            <a:endParaRPr lang="it-IT" dirty="0"/>
          </a:p>
          <a:p>
            <a:endParaRPr lang="it-IT" dirty="0"/>
          </a:p>
          <a:p>
            <a:r>
              <a:rPr lang="it-IT" dirty="0" smtClean="0"/>
              <a:t>	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635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39710" y="153934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b="1" dirty="0" smtClean="0">
                <a:latin typeface="Verdana"/>
                <a:cs typeface="Verdana"/>
              </a:rPr>
              <a:t>References</a:t>
            </a:r>
          </a:p>
          <a:p>
            <a:pPr marL="0" indent="0">
              <a:buNone/>
            </a:pPr>
            <a:endParaRPr lang="en-US" sz="3800" b="1" dirty="0">
              <a:latin typeface="Verdana"/>
              <a:cs typeface="Verdana"/>
            </a:endParaRPr>
          </a:p>
          <a:p>
            <a:endParaRPr lang="en-US" sz="3800" b="1" dirty="0" smtClean="0">
              <a:latin typeface="Verdana"/>
              <a:cs typeface="Verdana"/>
            </a:endParaRPr>
          </a:p>
          <a:p>
            <a:r>
              <a:rPr lang="it-IT" sz="3800" dirty="0" err="1">
                <a:latin typeface="Verdana"/>
                <a:cs typeface="Verdana"/>
              </a:rPr>
              <a:t>Côté</a:t>
            </a:r>
            <a:r>
              <a:rPr lang="it-IT" sz="3800" dirty="0">
                <a:latin typeface="Verdana"/>
                <a:cs typeface="Verdana"/>
              </a:rPr>
              <a:t> RG, Jones </a:t>
            </a:r>
            <a:r>
              <a:rPr lang="it-IT" sz="3800" dirty="0" err="1">
                <a:latin typeface="Verdana"/>
                <a:cs typeface="Verdana"/>
              </a:rPr>
              <a:t>P</a:t>
            </a:r>
            <a:r>
              <a:rPr lang="it-IT" sz="3800" dirty="0">
                <a:latin typeface="Verdana"/>
                <a:cs typeface="Verdana"/>
              </a:rPr>
              <a:t>, </a:t>
            </a:r>
            <a:r>
              <a:rPr lang="it-IT" sz="3800" dirty="0" err="1">
                <a:latin typeface="Verdana"/>
                <a:cs typeface="Verdana"/>
              </a:rPr>
              <a:t>Apweiler</a:t>
            </a:r>
            <a:r>
              <a:rPr lang="it-IT" sz="3800" dirty="0">
                <a:latin typeface="Verdana"/>
                <a:cs typeface="Verdana"/>
              </a:rPr>
              <a:t> </a:t>
            </a:r>
            <a:r>
              <a:rPr lang="it-IT" sz="3800" dirty="0" err="1">
                <a:latin typeface="Verdana"/>
                <a:cs typeface="Verdana"/>
              </a:rPr>
              <a:t>R</a:t>
            </a:r>
            <a:r>
              <a:rPr lang="it-IT" sz="3800" dirty="0">
                <a:latin typeface="Verdana"/>
                <a:cs typeface="Verdana"/>
              </a:rPr>
              <a:t>, </a:t>
            </a:r>
            <a:r>
              <a:rPr lang="it-IT" sz="3800" dirty="0" err="1">
                <a:latin typeface="Verdana"/>
                <a:cs typeface="Verdana"/>
              </a:rPr>
              <a:t>Hermjakob</a:t>
            </a:r>
            <a:r>
              <a:rPr lang="it-IT" sz="3800" dirty="0">
                <a:latin typeface="Verdana"/>
                <a:cs typeface="Verdana"/>
              </a:rPr>
              <a:t> H (2006) The </a:t>
            </a:r>
            <a:r>
              <a:rPr lang="it-IT" sz="3800" dirty="0" err="1">
                <a:latin typeface="Verdana"/>
                <a:cs typeface="Verdana"/>
              </a:rPr>
              <a:t>Ontology</a:t>
            </a:r>
            <a:r>
              <a:rPr lang="it-IT" sz="3800" dirty="0">
                <a:latin typeface="Verdana"/>
                <a:cs typeface="Verdana"/>
              </a:rPr>
              <a:t> </a:t>
            </a:r>
            <a:r>
              <a:rPr lang="it-IT" sz="3800" dirty="0" err="1">
                <a:latin typeface="Verdana"/>
                <a:cs typeface="Verdana"/>
              </a:rPr>
              <a:t>Lookup</a:t>
            </a:r>
            <a:r>
              <a:rPr lang="it-IT" sz="3800" dirty="0">
                <a:latin typeface="Verdana"/>
                <a:cs typeface="Verdana"/>
              </a:rPr>
              <a:t> Service, a </a:t>
            </a:r>
            <a:r>
              <a:rPr lang="it-IT" sz="3800" dirty="0" err="1">
                <a:latin typeface="Verdana"/>
                <a:cs typeface="Verdana"/>
              </a:rPr>
              <a:t>lightweight</a:t>
            </a:r>
            <a:r>
              <a:rPr lang="it-IT" sz="3800" dirty="0">
                <a:latin typeface="Verdana"/>
                <a:cs typeface="Verdana"/>
              </a:rPr>
              <a:t> cross-</a:t>
            </a:r>
            <a:r>
              <a:rPr lang="it-IT" sz="3800" dirty="0" err="1">
                <a:latin typeface="Verdana"/>
                <a:cs typeface="Verdana"/>
              </a:rPr>
              <a:t>platform</a:t>
            </a:r>
            <a:r>
              <a:rPr lang="it-IT" sz="3800" dirty="0">
                <a:latin typeface="Verdana"/>
                <a:cs typeface="Verdana"/>
              </a:rPr>
              <a:t> </a:t>
            </a:r>
            <a:r>
              <a:rPr lang="it-IT" sz="3800" dirty="0" err="1">
                <a:latin typeface="Verdana"/>
                <a:cs typeface="Verdana"/>
              </a:rPr>
              <a:t>tool</a:t>
            </a:r>
            <a:r>
              <a:rPr lang="it-IT" sz="3800" dirty="0">
                <a:latin typeface="Verdana"/>
                <a:cs typeface="Verdana"/>
              </a:rPr>
              <a:t> for </a:t>
            </a:r>
            <a:r>
              <a:rPr lang="it-IT" sz="3800" dirty="0" err="1">
                <a:latin typeface="Verdana"/>
                <a:cs typeface="Verdana"/>
              </a:rPr>
              <a:t>controlled</a:t>
            </a:r>
            <a:r>
              <a:rPr lang="it-IT" sz="3800" dirty="0">
                <a:latin typeface="Verdana"/>
                <a:cs typeface="Verdana"/>
              </a:rPr>
              <a:t> </a:t>
            </a:r>
            <a:r>
              <a:rPr lang="it-IT" sz="3800" dirty="0" err="1">
                <a:latin typeface="Verdana"/>
                <a:cs typeface="Verdana"/>
              </a:rPr>
              <a:t>vocabulary</a:t>
            </a:r>
            <a:r>
              <a:rPr lang="it-IT" sz="3800" dirty="0">
                <a:latin typeface="Verdana"/>
                <a:cs typeface="Verdana"/>
              </a:rPr>
              <a:t> </a:t>
            </a:r>
            <a:r>
              <a:rPr lang="it-IT" sz="3800" dirty="0" err="1">
                <a:latin typeface="Verdana"/>
                <a:cs typeface="Verdana"/>
              </a:rPr>
              <a:t>queries</a:t>
            </a:r>
            <a:r>
              <a:rPr lang="it-IT" sz="3800" dirty="0">
                <a:latin typeface="Verdana"/>
                <a:cs typeface="Verdana"/>
              </a:rPr>
              <a:t>. BMC </a:t>
            </a:r>
            <a:r>
              <a:rPr lang="it-IT" sz="3800" dirty="0" err="1">
                <a:latin typeface="Verdana"/>
                <a:cs typeface="Verdana"/>
              </a:rPr>
              <a:t>Bioinformatics</a:t>
            </a:r>
            <a:r>
              <a:rPr lang="it-IT" sz="3800" dirty="0">
                <a:latin typeface="Verdana"/>
                <a:cs typeface="Verdana"/>
              </a:rPr>
              <a:t> 7:97. </a:t>
            </a:r>
            <a:r>
              <a:rPr lang="it-IT" sz="3800" dirty="0" err="1">
                <a:latin typeface="Verdana"/>
                <a:cs typeface="Verdana"/>
              </a:rPr>
              <a:t>doi</a:t>
            </a:r>
            <a:r>
              <a:rPr lang="it-IT" sz="3800" dirty="0">
                <a:latin typeface="Verdana"/>
                <a:cs typeface="Verdana"/>
              </a:rPr>
              <a:t>: 10.1186/1471-2105-7-97</a:t>
            </a:r>
          </a:p>
          <a:p>
            <a:pPr marL="0" indent="0">
              <a:buNone/>
            </a:pPr>
            <a:endParaRPr lang="en-US" sz="3800" b="1" dirty="0">
              <a:latin typeface="Verdana"/>
              <a:cs typeface="Verdana"/>
            </a:endParaRPr>
          </a:p>
          <a:p>
            <a:r>
              <a:rPr lang="en-US" sz="3800" dirty="0">
                <a:latin typeface="Verdana"/>
                <a:cs typeface="Verdana"/>
              </a:rPr>
              <a:t>The Gene </a:t>
            </a:r>
            <a:r>
              <a:rPr lang="en-US" sz="3800" i="1" dirty="0">
                <a:latin typeface="Verdana"/>
                <a:cs typeface="Verdana"/>
              </a:rPr>
              <a:t>Ontology</a:t>
            </a:r>
            <a:r>
              <a:rPr lang="en-US" sz="3800" dirty="0">
                <a:latin typeface="Verdana"/>
                <a:cs typeface="Verdana"/>
              </a:rPr>
              <a:t> Consortium. (2010) The Gene Ontology in 2010: extensions and refinements. Nucleic Acids Res. 38, D31-D335 </a:t>
            </a:r>
          </a:p>
          <a:p>
            <a:r>
              <a:rPr lang="en-US" sz="3800" dirty="0">
                <a:latin typeface="Verdana"/>
                <a:cs typeface="Verdana"/>
              </a:rPr>
              <a:t>  </a:t>
            </a:r>
          </a:p>
          <a:p>
            <a:r>
              <a:rPr lang="en-US" sz="3800" dirty="0" err="1">
                <a:latin typeface="Verdana"/>
                <a:cs typeface="Verdana"/>
              </a:rPr>
              <a:t>Mungall</a:t>
            </a:r>
            <a:r>
              <a:rPr lang="en-US" sz="3800" dirty="0">
                <a:latin typeface="Verdana"/>
                <a:cs typeface="Verdana"/>
              </a:rPr>
              <a:t> et al. (2011) Cross-product extensions of the Gene Ontology. </a:t>
            </a:r>
            <a:r>
              <a:rPr lang="en-US" sz="3800" dirty="0" err="1">
                <a:latin typeface="Verdana"/>
                <a:cs typeface="Verdana"/>
              </a:rPr>
              <a:t>J.Biomed</a:t>
            </a:r>
            <a:r>
              <a:rPr lang="en-US" sz="3800" dirty="0">
                <a:latin typeface="Verdana"/>
                <a:cs typeface="Verdana"/>
              </a:rPr>
              <a:t> Inform. 44, 80-6 </a:t>
            </a:r>
          </a:p>
          <a:p>
            <a:r>
              <a:rPr lang="en-US" sz="3800" dirty="0">
                <a:latin typeface="Verdana"/>
                <a:cs typeface="Verdana"/>
              </a:rPr>
              <a:t/>
            </a:r>
            <a:br>
              <a:rPr lang="en-US" sz="3800" dirty="0">
                <a:latin typeface="Verdana"/>
                <a:cs typeface="Verdana"/>
              </a:rPr>
            </a:br>
            <a:r>
              <a:rPr lang="en-US" sz="3800" dirty="0">
                <a:latin typeface="Verdana"/>
                <a:cs typeface="Verdana"/>
              </a:rPr>
              <a:t>The Gene Ontology Consortium. (2008) The Gene Ontology project in 2008. Nucleic Acids Res. 36, D440-D444 </a:t>
            </a:r>
          </a:p>
          <a:p>
            <a:r>
              <a:rPr lang="en-US" sz="3800" dirty="0">
                <a:latin typeface="Verdana"/>
                <a:cs typeface="Verdana"/>
              </a:rPr>
              <a:t/>
            </a:r>
            <a:br>
              <a:rPr lang="en-US" sz="3800" dirty="0">
                <a:latin typeface="Verdana"/>
                <a:cs typeface="Verdana"/>
              </a:rPr>
            </a:br>
            <a:r>
              <a:rPr lang="en-US" sz="3800" dirty="0">
                <a:latin typeface="Verdana"/>
                <a:cs typeface="Verdana"/>
              </a:rPr>
              <a:t>The Gene Ontology Consortium. (2001) Creating the Gene Ontology resource: design and implementation. Genome Res. 11, 1425-1433 </a:t>
            </a:r>
          </a:p>
          <a:p>
            <a:r>
              <a:rPr lang="en-US" sz="3800" dirty="0">
                <a:latin typeface="Verdana"/>
                <a:cs typeface="Verdana"/>
              </a:rPr>
              <a:t/>
            </a:r>
            <a:br>
              <a:rPr lang="en-US" sz="3800" dirty="0">
                <a:latin typeface="Verdana"/>
                <a:cs typeface="Verdana"/>
              </a:rPr>
            </a:br>
            <a:r>
              <a:rPr lang="en-US" sz="3800" dirty="0">
                <a:latin typeface="Verdana"/>
                <a:cs typeface="Verdana"/>
              </a:rPr>
              <a:t>The Gene Ontology Consortium. (2000) Gene Ontology: tool for the unification of biology. Nat. Genet. 25, 25-29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886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8937327" cy="951663"/>
            <a:chOff x="0" y="14891"/>
            <a:chExt cx="8937327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798526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920864" y="469362"/>
            <a:ext cx="3954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Controlled vocabularies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9200" y="1246473"/>
            <a:ext cx="8627582" cy="5816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The </a:t>
            </a:r>
            <a:r>
              <a:rPr lang="en-GB" sz="2000" dirty="0"/>
              <a:t>adoption of the CV enables users to search the data without having to select the correct synonym for a term (two hybrid or 2-</a:t>
            </a:r>
            <a:r>
              <a:rPr lang="en-GB" sz="2000" dirty="0" smtClean="0"/>
              <a:t>hybrid or Y2H) or </a:t>
            </a:r>
            <a:r>
              <a:rPr lang="en-GB" sz="2000" dirty="0"/>
              <a:t>worry about alternative spelling, and allows the curators to uniformly annotate each experimental detail</a:t>
            </a:r>
            <a:r>
              <a:rPr lang="en-GB" sz="2000" dirty="0" smtClean="0"/>
              <a:t>.</a:t>
            </a:r>
          </a:p>
          <a:p>
            <a:endParaRPr lang="en-GB" sz="2000" dirty="0" smtClean="0"/>
          </a:p>
          <a:p>
            <a:endParaRPr lang="en-GB" sz="2000" dirty="0"/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Using the </a:t>
            </a:r>
            <a:r>
              <a:rPr lang="en-GB" sz="2000" dirty="0"/>
              <a:t>Interaction Type  CV, it is possible to specify whether the experimental evidences have shown if the interaction between two molecules is direct (direct interaction, MI:0407) or only that the molecules are part of a large affinity complex (association, MI:0914). </a:t>
            </a:r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pPr marL="285750" indent="-285750">
              <a:buFont typeface="Arial"/>
              <a:buChar char="•"/>
            </a:pPr>
            <a:r>
              <a:rPr lang="en-GB" sz="2000" dirty="0"/>
              <a:t>New experimental methodologies can be captured by the simple addition of an appropriate CV term, without a change to the data interchange format. </a:t>
            </a:r>
            <a:endParaRPr lang="it-IT" sz="2000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2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8937327" cy="951663"/>
            <a:chOff x="0" y="14891"/>
            <a:chExt cx="8937327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798526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85378" y="5942281"/>
            <a:ext cx="316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b="1" dirty="0" err="1"/>
              <a:t>www.ebi.ac.uk</a:t>
            </a:r>
            <a:r>
              <a:rPr lang="en-GB" b="1" dirty="0"/>
              <a:t>/</a:t>
            </a:r>
            <a:r>
              <a:rPr lang="en-GB" b="1" dirty="0" err="1"/>
              <a:t>ols</a:t>
            </a:r>
            <a:endParaRPr lang="en-GB" b="1" dirty="0"/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920864" y="469362"/>
            <a:ext cx="3954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Controlled vocabularies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6" name="Immagine 5" descr="Schermata 2015-12-13 alle 19.05.4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" t="1852" r="3971" b="2133"/>
          <a:stretch/>
        </p:blipFill>
        <p:spPr>
          <a:xfrm>
            <a:off x="185378" y="1153341"/>
            <a:ext cx="3917107" cy="47889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Immagine 6" descr="Schermata 2015-12-13 alle 19.08.0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2" r="3914" b="1895"/>
          <a:stretch/>
        </p:blipFill>
        <p:spPr>
          <a:xfrm>
            <a:off x="3535588" y="985310"/>
            <a:ext cx="2549068" cy="517996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Immagine 8" descr="Schermata 2015-12-13 alle 19.09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26" y="1926921"/>
            <a:ext cx="3736801" cy="45412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3519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5073634" y="1184363"/>
            <a:ext cx="8954222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 smtClean="0"/>
              <a:t>The </a:t>
            </a:r>
            <a:r>
              <a:rPr lang="en-US" sz="2000" dirty="0"/>
              <a:t>Ontology Lookup Service </a:t>
            </a:r>
            <a:endParaRPr lang="en-US" sz="2000" dirty="0" smtClean="0"/>
          </a:p>
          <a:p>
            <a:r>
              <a:rPr lang="en-US" sz="2000" dirty="0" smtClean="0"/>
              <a:t>provides </a:t>
            </a:r>
            <a:r>
              <a:rPr lang="en-US" sz="2000" dirty="0"/>
              <a:t>a web service </a:t>
            </a:r>
            <a:r>
              <a:rPr lang="en-US" sz="2000" dirty="0" smtClean="0"/>
              <a:t>interface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to query multiple </a:t>
            </a:r>
            <a:r>
              <a:rPr lang="en-US" sz="2000" dirty="0" smtClean="0"/>
              <a:t>ontologies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from a single location </a:t>
            </a:r>
            <a:r>
              <a:rPr lang="en-US" sz="2000" dirty="0" smtClean="0"/>
              <a:t>with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a unified output format. </a:t>
            </a:r>
          </a:p>
          <a:p>
            <a:endParaRPr lang="en-US" sz="2000" dirty="0"/>
          </a:p>
          <a:p>
            <a:r>
              <a:rPr lang="en-US" sz="2000" dirty="0" smtClean="0"/>
              <a:t>The </a:t>
            </a:r>
            <a:r>
              <a:rPr lang="en-US" sz="2000" dirty="0"/>
              <a:t>OLS can </a:t>
            </a:r>
            <a:r>
              <a:rPr lang="en-US" sz="2000" dirty="0" smtClean="0"/>
              <a:t>integrate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any ontology available in </a:t>
            </a:r>
            <a:r>
              <a:rPr lang="en-US" sz="2000" dirty="0" smtClean="0"/>
              <a:t>the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Open Biomedical Ontology </a:t>
            </a:r>
            <a:endParaRPr lang="en-US" sz="2000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OBO) format.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3518278" y="524403"/>
            <a:ext cx="33559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/>
              <a:t>Ontology Lookup Service </a:t>
            </a:r>
            <a:endParaRPr lang="it-IT" sz="2400" b="1" dirty="0"/>
          </a:p>
        </p:txBody>
      </p:sp>
      <p:sp>
        <p:nvSpPr>
          <p:cNvPr id="11" name="Rettangolo 10"/>
          <p:cNvSpPr/>
          <p:nvPr/>
        </p:nvSpPr>
        <p:spPr>
          <a:xfrm>
            <a:off x="88907" y="5089003"/>
            <a:ext cx="8240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GB" sz="2000" dirty="0">
                <a:latin typeface="Arial"/>
                <a:cs typeface="Arial"/>
              </a:rPr>
              <a:t>Full integration of PSI-MI ontology</a:t>
            </a:r>
          </a:p>
          <a:p>
            <a:pPr>
              <a:buFontTx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>
              <a:buFontTx/>
              <a:buChar char="•"/>
            </a:pPr>
            <a:r>
              <a:rPr lang="en-GB" sz="2000" dirty="0">
                <a:latin typeface="Arial"/>
                <a:cs typeface="Arial"/>
              </a:rPr>
              <a:t>Over 1,500 terms are fully </a:t>
            </a:r>
            <a:r>
              <a:rPr lang="en-GB" sz="2000" dirty="0" smtClean="0">
                <a:latin typeface="Arial"/>
                <a:cs typeface="Arial"/>
              </a:rPr>
              <a:t>defined</a:t>
            </a:r>
            <a:endParaRPr lang="en-GB" sz="2000" dirty="0">
              <a:latin typeface="Arial"/>
              <a:cs typeface="Arial"/>
            </a:endParaRPr>
          </a:p>
        </p:txBody>
      </p:sp>
      <p:grpSp>
        <p:nvGrpSpPr>
          <p:cNvPr id="27" name="Gruppo 26"/>
          <p:cNvGrpSpPr/>
          <p:nvPr/>
        </p:nvGrpSpPr>
        <p:grpSpPr>
          <a:xfrm>
            <a:off x="31577" y="1112572"/>
            <a:ext cx="5042057" cy="3976431"/>
            <a:chOff x="31577" y="1112572"/>
            <a:chExt cx="5042057" cy="3976431"/>
          </a:xfrm>
        </p:grpSpPr>
        <p:pic>
          <p:nvPicPr>
            <p:cNvPr id="15" name="Immagine 14" descr="ol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7" y="1112572"/>
              <a:ext cx="5042057" cy="3568909"/>
            </a:xfrm>
            <a:prstGeom prst="rect">
              <a:avLst/>
            </a:prstGeom>
          </p:spPr>
        </p:pic>
        <p:pic>
          <p:nvPicPr>
            <p:cNvPr id="17" name="Immagine 16" descr="ols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37" t="38053" r="30501" b="951"/>
            <a:stretch/>
          </p:blipFill>
          <p:spPr>
            <a:xfrm>
              <a:off x="755241" y="1678121"/>
              <a:ext cx="4318393" cy="3410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541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3518278" y="524403"/>
            <a:ext cx="23454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CV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mainteinance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it-IT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29200" y="1189344"/>
            <a:ext cx="84259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dirty="0" smtClean="0"/>
              <a:t>Controlled </a:t>
            </a:r>
            <a:r>
              <a:rPr lang="en-GB" dirty="0"/>
              <a:t>Vocabulary (CV) maintenance is performed through:</a:t>
            </a:r>
            <a:endParaRPr lang="it-IT" dirty="0"/>
          </a:p>
          <a:p>
            <a:pPr marL="285750" indent="-285750" hangingPunct="0">
              <a:buFont typeface="Arial"/>
              <a:buChar char="•"/>
            </a:pPr>
            <a:r>
              <a:rPr lang="en-GB" dirty="0" smtClean="0"/>
              <a:t> </a:t>
            </a:r>
            <a:r>
              <a:rPr lang="en-GB" dirty="0"/>
              <a:t>The introduction of new child or root terms,</a:t>
            </a:r>
            <a:endParaRPr lang="it-IT" dirty="0"/>
          </a:p>
          <a:p>
            <a:pPr marL="285750" indent="-285750" hangingPunct="0">
              <a:buFont typeface="Arial"/>
              <a:buChar char="•"/>
            </a:pPr>
            <a:r>
              <a:rPr lang="en-GB" dirty="0" smtClean="0"/>
              <a:t>The </a:t>
            </a:r>
            <a:r>
              <a:rPr lang="en-GB" dirty="0"/>
              <a:t>improvement of the descriptions of existing terms,</a:t>
            </a:r>
            <a:endParaRPr lang="it-IT" dirty="0"/>
          </a:p>
          <a:p>
            <a:pPr marL="285750" indent="-285750" hangingPunct="0">
              <a:buFont typeface="Arial"/>
              <a:buChar char="•"/>
            </a:pPr>
            <a:r>
              <a:rPr lang="en-GB" dirty="0" smtClean="0"/>
              <a:t>The </a:t>
            </a:r>
            <a:r>
              <a:rPr lang="en-GB" dirty="0"/>
              <a:t>upgrading of the hierarchy of terms.</a:t>
            </a:r>
            <a:endParaRPr lang="it-IT" dirty="0"/>
          </a:p>
          <a:p>
            <a:endParaRPr lang="en-US" dirty="0" smtClean="0"/>
          </a:p>
          <a:p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/>
              <a:t>IMEx</a:t>
            </a:r>
            <a:r>
              <a:rPr lang="it-IT" dirty="0"/>
              <a:t> </a:t>
            </a:r>
            <a:r>
              <a:rPr lang="it-IT" dirty="0" err="1"/>
              <a:t>member</a:t>
            </a:r>
            <a:r>
              <a:rPr lang="it-IT" dirty="0"/>
              <a:t> and </a:t>
            </a:r>
            <a:r>
              <a:rPr lang="it-IT" dirty="0" smtClean="0"/>
              <a:t>DB </a:t>
            </a:r>
            <a:r>
              <a:rPr lang="it-IT" dirty="0" err="1" smtClean="0"/>
              <a:t>curators</a:t>
            </a:r>
            <a:r>
              <a:rPr lang="it-IT" dirty="0" smtClean="0"/>
              <a:t> </a:t>
            </a:r>
            <a:r>
              <a:rPr lang="it-IT" dirty="0"/>
              <a:t>can </a:t>
            </a:r>
            <a:r>
              <a:rPr lang="it-IT" dirty="0" err="1"/>
              <a:t>contribute</a:t>
            </a:r>
            <a:r>
              <a:rPr lang="it-IT" dirty="0"/>
              <a:t> to CV </a:t>
            </a:r>
            <a:r>
              <a:rPr lang="it-IT" dirty="0" err="1"/>
              <a:t>maintenance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/>
              <a:buChar char="•"/>
            </a:pPr>
            <a:r>
              <a:rPr lang="it-IT" dirty="0" err="1" smtClean="0"/>
              <a:t>during</a:t>
            </a:r>
            <a:r>
              <a:rPr lang="it-IT" dirty="0" smtClean="0"/>
              <a:t> </a:t>
            </a:r>
            <a:r>
              <a:rPr lang="it-IT" dirty="0" err="1"/>
              <a:t>annual</a:t>
            </a:r>
            <a:r>
              <a:rPr lang="it-IT" dirty="0"/>
              <a:t> </a:t>
            </a:r>
            <a:r>
              <a:rPr lang="it-IT" dirty="0" err="1"/>
              <a:t>meetings</a:t>
            </a:r>
            <a:r>
              <a:rPr lang="it-IT" dirty="0"/>
              <a:t>, </a:t>
            </a:r>
            <a:r>
              <a:rPr lang="it-IT" dirty="0" err="1"/>
              <a:t>events</a:t>
            </a:r>
            <a:r>
              <a:rPr lang="it-IT" dirty="0"/>
              <a:t> or </a:t>
            </a:r>
            <a:r>
              <a:rPr lang="it-IT" dirty="0" err="1"/>
              <a:t>Jamborees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/>
              <a:buChar char="•"/>
            </a:pPr>
            <a:r>
              <a:rPr lang="it-IT" dirty="0" smtClean="0"/>
              <a:t>in </a:t>
            </a:r>
            <a:r>
              <a:rPr lang="it-IT" dirty="0"/>
              <a:t>an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manner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 smtClean="0"/>
              <a:t>tracker</a:t>
            </a:r>
            <a:r>
              <a:rPr lang="it-IT" dirty="0" smtClean="0"/>
              <a:t>, </a:t>
            </a:r>
            <a:r>
              <a:rPr lang="it-IT" dirty="0" err="1"/>
              <a:t>users</a:t>
            </a:r>
            <a:r>
              <a:rPr lang="it-IT" dirty="0"/>
              <a:t> can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the MI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vocabulary</a:t>
            </a:r>
            <a:r>
              <a:rPr lang="it-IT" dirty="0"/>
              <a:t>. 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it-IT" dirty="0" smtClean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  <p:pic>
        <p:nvPicPr>
          <p:cNvPr id="2" name="Immagine 1" descr="Schermata 2015-12-13 alle 19.03.3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2"/>
          <a:stretch/>
        </p:blipFill>
        <p:spPr>
          <a:xfrm>
            <a:off x="321357" y="3786910"/>
            <a:ext cx="4181877" cy="257078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1528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687291" y="566444"/>
            <a:ext cx="506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000" b="1" dirty="0">
                <a:solidFill>
                  <a:schemeClr val="accent2">
                    <a:lumMod val="75000"/>
                  </a:schemeClr>
                </a:solidFill>
              </a:rPr>
              <a:t>The Gene </a:t>
            </a:r>
            <a:r>
              <a:rPr lang="it-IT" sz="2000" b="1" dirty="0" err="1">
                <a:solidFill>
                  <a:schemeClr val="accent2">
                    <a:lumMod val="75000"/>
                  </a:schemeClr>
                </a:solidFill>
              </a:rPr>
              <a:t>Ontology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73392" y="1290657"/>
            <a:ext cx="8908127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b="1" dirty="0"/>
              <a:t/>
            </a:r>
            <a:br>
              <a:rPr lang="it-IT" sz="2000" b="1" dirty="0"/>
            </a:br>
            <a:r>
              <a:rPr lang="it-IT" sz="2000" dirty="0"/>
              <a:t>The </a:t>
            </a:r>
            <a:r>
              <a:rPr lang="it-IT" sz="2000" b="1" dirty="0"/>
              <a:t>Gene </a:t>
            </a:r>
            <a:r>
              <a:rPr lang="it-IT" sz="2000" b="1" dirty="0" err="1"/>
              <a:t>Ontology</a:t>
            </a:r>
            <a:r>
              <a:rPr lang="it-IT" sz="2000" b="1" dirty="0"/>
              <a:t> (GO) </a:t>
            </a:r>
            <a:r>
              <a:rPr lang="it-IT" sz="2000" b="1" dirty="0" err="1"/>
              <a:t>project</a:t>
            </a:r>
            <a:r>
              <a:rPr lang="it-IT" sz="2000" b="1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major </a:t>
            </a:r>
            <a:r>
              <a:rPr lang="it-IT" sz="2000" dirty="0" err="1"/>
              <a:t>bioinformatics</a:t>
            </a:r>
            <a:r>
              <a:rPr lang="it-IT" sz="2000" dirty="0"/>
              <a:t> </a:t>
            </a:r>
            <a:r>
              <a:rPr lang="it-IT" sz="2000" dirty="0" err="1"/>
              <a:t>initiative</a:t>
            </a:r>
            <a:r>
              <a:rPr lang="it-IT" sz="2000" dirty="0"/>
              <a:t> to </a:t>
            </a:r>
            <a:r>
              <a:rPr lang="it-IT" sz="2000" dirty="0" err="1"/>
              <a:t>develop</a:t>
            </a:r>
            <a:r>
              <a:rPr lang="it-IT" sz="2000" dirty="0"/>
              <a:t> a </a:t>
            </a:r>
            <a:r>
              <a:rPr lang="it-IT" sz="2000" dirty="0" err="1"/>
              <a:t>computational</a:t>
            </a:r>
            <a:r>
              <a:rPr lang="it-IT" sz="2000" dirty="0"/>
              <a:t> </a:t>
            </a:r>
            <a:r>
              <a:rPr lang="it-IT" sz="2000" dirty="0" err="1"/>
              <a:t>representation</a:t>
            </a:r>
            <a:r>
              <a:rPr lang="it-IT" sz="2000" dirty="0"/>
              <a:t> </a:t>
            </a:r>
            <a:r>
              <a:rPr lang="it-IT" sz="2000" dirty="0" smtClean="0"/>
              <a:t>of </a:t>
            </a: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genes</a:t>
            </a:r>
            <a:r>
              <a:rPr lang="it-IT" sz="2000" dirty="0"/>
              <a:t> </a:t>
            </a:r>
            <a:r>
              <a:rPr lang="it-IT" sz="2000" dirty="0" err="1"/>
              <a:t>encode</a:t>
            </a:r>
            <a:r>
              <a:rPr lang="it-IT" sz="2000" dirty="0"/>
              <a:t> </a:t>
            </a:r>
            <a:r>
              <a:rPr lang="it-IT" sz="2000" dirty="0" err="1"/>
              <a:t>biological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molecular</a:t>
            </a:r>
            <a:r>
              <a:rPr lang="it-IT" sz="2000" dirty="0"/>
              <a:t>, </a:t>
            </a:r>
            <a:r>
              <a:rPr lang="it-IT" sz="2000" dirty="0" err="1"/>
              <a:t>cellular</a:t>
            </a:r>
            <a:r>
              <a:rPr lang="it-IT" sz="2000" dirty="0"/>
              <a:t> and </a:t>
            </a:r>
            <a:r>
              <a:rPr lang="it-IT" sz="2000" dirty="0" err="1"/>
              <a:t>tissue</a:t>
            </a:r>
            <a:r>
              <a:rPr lang="it-IT" sz="2000" dirty="0"/>
              <a:t> </a:t>
            </a:r>
            <a:r>
              <a:rPr lang="it-IT" sz="2000" dirty="0" err="1" smtClean="0"/>
              <a:t>levels</a:t>
            </a:r>
            <a:r>
              <a:rPr lang="it-IT" sz="2000" dirty="0" smtClean="0"/>
              <a:t>.</a:t>
            </a:r>
          </a:p>
          <a:p>
            <a:pPr algn="just"/>
            <a:endParaRPr lang="it-IT" sz="2000" dirty="0"/>
          </a:p>
          <a:p>
            <a:pPr algn="just"/>
            <a:r>
              <a:rPr lang="it-IT" sz="2000" dirty="0" smtClean="0"/>
              <a:t>The </a:t>
            </a:r>
            <a:r>
              <a:rPr lang="it-IT" sz="2000" dirty="0" err="1"/>
              <a:t>project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</a:t>
            </a:r>
            <a:r>
              <a:rPr lang="it-IT" sz="2000" dirty="0" err="1"/>
              <a:t>developed</a:t>
            </a:r>
            <a:r>
              <a:rPr lang="it-IT" sz="2000" dirty="0"/>
              <a:t> </a:t>
            </a:r>
            <a:r>
              <a:rPr lang="it-IT" sz="2000" dirty="0" err="1"/>
              <a:t>formal</a:t>
            </a:r>
            <a:r>
              <a:rPr lang="it-IT" sz="2000" dirty="0"/>
              <a:t> </a:t>
            </a:r>
            <a:r>
              <a:rPr lang="it-IT" sz="2000" dirty="0" err="1"/>
              <a:t>ontologies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represent</a:t>
            </a:r>
            <a:r>
              <a:rPr lang="it-IT" sz="2000" dirty="0"/>
              <a:t> over 40,000 </a:t>
            </a:r>
            <a:r>
              <a:rPr lang="it-IT" sz="2000" dirty="0" err="1"/>
              <a:t>biological</a:t>
            </a:r>
            <a:r>
              <a:rPr lang="it-IT" sz="2000" dirty="0"/>
              <a:t> </a:t>
            </a:r>
            <a:r>
              <a:rPr lang="it-IT" sz="2000" dirty="0" err="1"/>
              <a:t>concepts</a:t>
            </a:r>
            <a:r>
              <a:rPr lang="it-IT" sz="2000" dirty="0"/>
              <a:t>, and are </a:t>
            </a:r>
            <a:r>
              <a:rPr lang="it-IT" sz="2000" dirty="0" err="1"/>
              <a:t>constantly</a:t>
            </a:r>
            <a:r>
              <a:rPr lang="it-IT" sz="2000" dirty="0"/>
              <a:t> </a:t>
            </a:r>
            <a:r>
              <a:rPr lang="it-IT" sz="2000" dirty="0" err="1"/>
              <a:t>being</a:t>
            </a:r>
            <a:r>
              <a:rPr lang="it-IT" sz="2000" dirty="0"/>
              <a:t> </a:t>
            </a:r>
            <a:r>
              <a:rPr lang="it-IT" sz="2000" dirty="0" err="1"/>
              <a:t>revised</a:t>
            </a:r>
            <a:r>
              <a:rPr lang="it-IT" sz="2000" dirty="0"/>
              <a:t> to </a:t>
            </a:r>
            <a:r>
              <a:rPr lang="it-IT" sz="2000" dirty="0" err="1"/>
              <a:t>reflect</a:t>
            </a:r>
            <a:r>
              <a:rPr lang="it-IT" sz="2000" dirty="0"/>
              <a:t> new </a:t>
            </a:r>
            <a:r>
              <a:rPr lang="it-IT" sz="2000" dirty="0" err="1"/>
              <a:t>discoveries</a:t>
            </a:r>
            <a:r>
              <a:rPr lang="it-IT" sz="2000" dirty="0"/>
              <a:t>. </a:t>
            </a:r>
            <a:endParaRPr lang="it-IT" sz="2000" dirty="0" smtClean="0"/>
          </a:p>
          <a:p>
            <a:pPr algn="just"/>
            <a:endParaRPr lang="it-IT" sz="2000" dirty="0"/>
          </a:p>
          <a:p>
            <a:pPr algn="just"/>
            <a:r>
              <a:rPr lang="it-IT" sz="2000" dirty="0" smtClean="0"/>
              <a:t>The </a:t>
            </a:r>
            <a:r>
              <a:rPr lang="it-IT" sz="2000" dirty="0"/>
              <a:t>Gene </a:t>
            </a:r>
            <a:r>
              <a:rPr lang="it-IT" sz="2000" dirty="0" err="1"/>
              <a:t>Ontology</a:t>
            </a:r>
            <a:r>
              <a:rPr lang="it-IT" sz="2000" dirty="0"/>
              <a:t> </a:t>
            </a:r>
            <a:r>
              <a:rPr lang="it-IT" sz="2000" dirty="0" err="1"/>
              <a:t>project</a:t>
            </a:r>
            <a:r>
              <a:rPr lang="it-IT" sz="2000" dirty="0"/>
              <a:t> </a:t>
            </a:r>
            <a:r>
              <a:rPr lang="en-US" sz="2000" dirty="0" smtClean="0"/>
              <a:t>provides:</a:t>
            </a:r>
          </a:p>
          <a:p>
            <a:pPr algn="just"/>
            <a:endParaRPr lang="en-US" sz="2000" dirty="0" smtClean="0"/>
          </a:p>
          <a:p>
            <a:pPr marL="285750" indent="-285750" algn="just">
              <a:buFont typeface="Arial"/>
              <a:buChar char="•"/>
            </a:pPr>
            <a:r>
              <a:rPr lang="en-US" sz="2000" dirty="0" smtClean="0"/>
              <a:t>creation </a:t>
            </a:r>
            <a:r>
              <a:rPr lang="en-US" sz="2000" dirty="0"/>
              <a:t>of a structured controlled vocabularies (ontologies) that describes gene products in terms of their associated </a:t>
            </a:r>
            <a:r>
              <a:rPr lang="en-US" sz="2000" b="1" dirty="0"/>
              <a:t>biological processes</a:t>
            </a:r>
            <a:r>
              <a:rPr lang="en-US" sz="2000" dirty="0"/>
              <a:t>, </a:t>
            </a:r>
            <a:r>
              <a:rPr lang="en-US" sz="2000" b="1" dirty="0"/>
              <a:t>cellular components </a:t>
            </a:r>
            <a:r>
              <a:rPr lang="en-US" sz="2000" dirty="0"/>
              <a:t>and </a:t>
            </a:r>
            <a:r>
              <a:rPr lang="en-US" sz="2000" b="1" dirty="0"/>
              <a:t>molecular </a:t>
            </a:r>
            <a:r>
              <a:rPr lang="en-US" sz="2000" b="1" dirty="0" smtClean="0"/>
              <a:t>functions</a:t>
            </a:r>
          </a:p>
          <a:p>
            <a:pPr marL="285750" indent="-285750" algn="just">
              <a:buFont typeface="Arial"/>
              <a:buChar char="•"/>
            </a:pPr>
            <a:endParaRPr lang="en-US" sz="2000" dirty="0"/>
          </a:p>
          <a:p>
            <a:pPr marL="285750" indent="-285750" algn="just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annotation of gene products using this ontology.</a:t>
            </a:r>
            <a:endParaRPr lang="en-US" sz="2000" dirty="0">
              <a:solidFill>
                <a:schemeClr val="bg2"/>
              </a:solidFill>
              <a:latin typeface="Lucida Grande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3396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687291" y="566444"/>
            <a:ext cx="506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000" b="1" dirty="0" smtClean="0">
                <a:solidFill>
                  <a:schemeClr val="accent2">
                    <a:lumMod val="75000"/>
                  </a:schemeClr>
                </a:solidFill>
              </a:rPr>
              <a:t>Gene </a:t>
            </a:r>
            <a:r>
              <a:rPr lang="it-IT" sz="2000" b="1" dirty="0" err="1" smtClean="0">
                <a:solidFill>
                  <a:schemeClr val="accent2">
                    <a:lumMod val="75000"/>
                  </a:schemeClr>
                </a:solidFill>
              </a:rPr>
              <a:t>Ontology</a:t>
            </a:r>
            <a:r>
              <a:rPr lang="en-GB" sz="2000" dirty="0" smtClean="0"/>
              <a:t> 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structure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229708" y="1350714"/>
            <a:ext cx="5148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/>
              <a:t>GO terms </a:t>
            </a:r>
            <a:r>
              <a:rPr lang="en-GB" sz="2400" dirty="0"/>
              <a:t>are related within a hierarchy</a:t>
            </a:r>
            <a:endParaRPr lang="en-US" sz="2400" dirty="0"/>
          </a:p>
        </p:txBody>
      </p:sp>
      <p:sp>
        <p:nvSpPr>
          <p:cNvPr id="5" name="Rettangolo 4"/>
          <p:cNvSpPr/>
          <p:nvPr/>
        </p:nvSpPr>
        <p:spPr>
          <a:xfrm>
            <a:off x="121951" y="2190039"/>
            <a:ext cx="4572000" cy="49552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/>
              <a:t>GO </a:t>
            </a:r>
            <a:r>
              <a:rPr lang="en-GB" sz="2400" dirty="0" smtClean="0"/>
              <a:t>terms are </a:t>
            </a:r>
            <a:r>
              <a:rPr lang="en-GB" sz="2400" dirty="0"/>
              <a:t>divided into three parts: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b="1" dirty="0" smtClean="0"/>
              <a:t>Biological Process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2000" dirty="0" smtClean="0"/>
              <a:t>What </a:t>
            </a:r>
            <a:r>
              <a:rPr lang="en-US" sz="2000" dirty="0"/>
              <a:t>does the gene product do</a:t>
            </a:r>
            <a:r>
              <a:rPr lang="en-US" sz="2000" dirty="0" smtClean="0"/>
              <a:t>?</a:t>
            </a:r>
          </a:p>
          <a:p>
            <a:pPr marL="914400" lvl="1" indent="-457200">
              <a:buFont typeface="Wingdings" charset="2"/>
              <a:buChar char="Ø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b="1" dirty="0" smtClean="0"/>
              <a:t>Cellular Component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000" dirty="0"/>
              <a:t>Where </a:t>
            </a:r>
            <a:r>
              <a:rPr lang="en-US" sz="2000" dirty="0" smtClean="0"/>
              <a:t>does </a:t>
            </a:r>
            <a:r>
              <a:rPr lang="en-US" sz="2000" dirty="0"/>
              <a:t>it act</a:t>
            </a:r>
            <a:r>
              <a:rPr lang="en-US" sz="2000" dirty="0" smtClean="0"/>
              <a:t>?</a:t>
            </a:r>
          </a:p>
          <a:p>
            <a:pPr marL="800100" lvl="1" indent="-342900">
              <a:buFont typeface="Wingdings" charset="2"/>
              <a:buChar char="Ø"/>
            </a:pPr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en-US" sz="2400" b="1" dirty="0" smtClean="0"/>
              <a:t>Molecular Function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000" dirty="0"/>
              <a:t>Why does it perform these activities?</a:t>
            </a:r>
          </a:p>
          <a:p>
            <a:pPr marL="800100" lvl="1" indent="-342900">
              <a:buFont typeface="Arial"/>
              <a:buChar char="•"/>
            </a:pPr>
            <a:endParaRPr lang="en-US" sz="2400" dirty="0"/>
          </a:p>
          <a:p>
            <a:pPr lvl="1"/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endParaRPr lang="en-US" sz="2400" dirty="0"/>
          </a:p>
        </p:txBody>
      </p:sp>
      <p:pic>
        <p:nvPicPr>
          <p:cNvPr id="2" name="Immagine 1" descr="GGGGOOO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18" y="1939252"/>
            <a:ext cx="4276051" cy="426663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2694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/>
          <p:cNvGrpSpPr/>
          <p:nvPr/>
        </p:nvGrpSpPr>
        <p:grpSpPr>
          <a:xfrm>
            <a:off x="472325" y="6526747"/>
            <a:ext cx="5555061" cy="338553"/>
            <a:chOff x="968141" y="1011203"/>
            <a:chExt cx="5366934" cy="278598"/>
          </a:xfrm>
        </p:grpSpPr>
        <p:sp>
          <p:nvSpPr>
            <p:cNvPr id="18" name="CasellaDiTesto 17"/>
            <p:cNvSpPr txBox="1"/>
            <p:nvPr/>
          </p:nvSpPr>
          <p:spPr>
            <a:xfrm>
              <a:off x="1068594" y="1011203"/>
              <a:ext cx="5266481" cy="2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University</a:t>
              </a:r>
              <a:r>
                <a:rPr lang="it-IT" sz="1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of Rome Tor Vergata</a:t>
              </a:r>
              <a:endParaRPr lang="it-IT" sz="16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68141" y="1034824"/>
              <a:ext cx="2548964" cy="2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2920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08127" cy="878844"/>
              <a:chOff x="189778" y="190078"/>
              <a:chExt cx="10477876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184788" y="20625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541305" y="504889"/>
            <a:ext cx="50643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>
                <a:solidFill>
                  <a:srgbClr val="953735"/>
                </a:solidFill>
              </a:rPr>
              <a:t>Cellular Component</a:t>
            </a: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970213" y="2938463"/>
            <a:ext cx="2857500" cy="187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976563" y="5792788"/>
            <a:ext cx="1035050" cy="314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pic>
        <p:nvPicPr>
          <p:cNvPr id="5" name="Immagine 4" descr="nucleusfigure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71" y="1116178"/>
            <a:ext cx="3833230" cy="284022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9200" y="1615472"/>
            <a:ext cx="488184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 smtClean="0"/>
              <a:t>Cellular Component </a:t>
            </a:r>
            <a:r>
              <a:rPr lang="en-US" sz="2000" dirty="0" smtClean="0"/>
              <a:t>ontology describes </a:t>
            </a:r>
            <a:r>
              <a:rPr lang="en-US" sz="2000" dirty="0"/>
              <a:t>locations, at the levels of subcellular structures and macromolecular complexes. Examples of cellular components </a:t>
            </a:r>
            <a:r>
              <a:rPr lang="en-US" sz="2000" dirty="0" smtClean="0"/>
              <a:t>is </a:t>
            </a:r>
            <a:r>
              <a:rPr lang="en-US" sz="2000" dirty="0"/>
              <a:t>'</a:t>
            </a:r>
            <a:r>
              <a:rPr lang="en-US" sz="2000" dirty="0" smtClean="0"/>
              <a:t>nucleus’</a:t>
            </a:r>
            <a:r>
              <a:rPr lang="fr-FR" sz="2000" dirty="0" smtClean="0"/>
              <a:t>. </a:t>
            </a:r>
          </a:p>
          <a:p>
            <a:endParaRPr lang="en-US" sz="2000" dirty="0"/>
          </a:p>
          <a:p>
            <a:r>
              <a:rPr lang="en-US" sz="2000" dirty="0"/>
              <a:t>Generally, a gene product is located in or is a subcomponent of a particular cellular component.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</a:t>
            </a:r>
            <a:r>
              <a:rPr lang="en-US" sz="2000" dirty="0"/>
              <a:t>cellular component ontology includes multi-subunit enzymes and other protein complexes, but not individual proteins or nucleic acids. </a:t>
            </a:r>
            <a:endParaRPr lang="it-IT" sz="2000" dirty="0"/>
          </a:p>
        </p:txBody>
      </p:sp>
      <p:pic>
        <p:nvPicPr>
          <p:cNvPr id="7" name="Immagine 6" descr="22_0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49813" r="9068" b="-1849"/>
          <a:stretch/>
        </p:blipFill>
        <p:spPr>
          <a:xfrm>
            <a:off x="5336579" y="4270821"/>
            <a:ext cx="3629948" cy="23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3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1086</Words>
  <Application>Microsoft Macintosh PowerPoint</Application>
  <PresentationFormat>Presentazione su schermo (4:3)</PresentationFormat>
  <Paragraphs>189</Paragraphs>
  <Slides>21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2" baseType="lpstr">
      <vt:lpstr>Tema di Office</vt:lpstr>
      <vt:lpstr>Controlled Vocabularies  and Gene Ontology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giuseppe stefano colletti ippolito</dc:creator>
  <cp:lastModifiedBy>Luana Licata</cp:lastModifiedBy>
  <cp:revision>67</cp:revision>
  <dcterms:created xsi:type="dcterms:W3CDTF">2015-12-06T17:50:27Z</dcterms:created>
  <dcterms:modified xsi:type="dcterms:W3CDTF">2015-12-15T14:08:59Z</dcterms:modified>
</cp:coreProperties>
</file>